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notesMasterIdLst>
    <p:notesMasterId r:id="rId18"/>
  </p:notesMasterIdLst>
  <p:sldIdLst>
    <p:sldId id="256" r:id="rId2"/>
    <p:sldId id="257" r:id="rId3"/>
    <p:sldId id="305" r:id="rId4"/>
    <p:sldId id="304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4" r:id="rId13"/>
    <p:sldId id="313" r:id="rId14"/>
    <p:sldId id="315" r:id="rId15"/>
    <p:sldId id="316" r:id="rId16"/>
    <p:sldId id="263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24" autoAdjust="0"/>
  </p:normalViewPr>
  <p:slideViewPr>
    <p:cSldViewPr>
      <p:cViewPr>
        <p:scale>
          <a:sx n="82" d="100"/>
          <a:sy n="82" d="100"/>
        </p:scale>
        <p:origin x="-869" y="-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1CC635-CDBE-4435-B794-BAE28FDA7C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23408-3980-47AF-878A-9B06A96CD92E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46170-04C2-42A9-B9B8-4E5D94C8398A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46170-04C2-42A9-B9B8-4E5D94C8398A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46170-04C2-42A9-B9B8-4E5D94C8398A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46170-04C2-42A9-B9B8-4E5D94C8398A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46170-04C2-42A9-B9B8-4E5D94C8398A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46170-04C2-42A9-B9B8-4E5D94C8398A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46170-04C2-42A9-B9B8-4E5D94C8398A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3BD39D-9D1E-4DCA-B178-E4639D16A616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C7787-2309-4480-BA1B-F3CB531DEE9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6B4F60-B6B6-4D32-B532-48684B093496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8FFEB-1743-4CB6-9045-8FE2B7ECB0A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91562-4E94-4CF2-98D9-D5AA696AA65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ADC7D-386F-4BFA-AB61-D9FC6F6C3C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6CBD5-FA76-4807-A7BC-3B9DF234EDC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09AC86-0FAF-4090-AE31-EF5E23642DF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FF41-9EDA-4AF2-A9CC-91BAC0940CC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46CB3-A083-46C5-A24B-42810EB22B5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35E874-11B1-4088-A9CB-13E2374F393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65CB7-8CB7-41AD-9B5B-180966A0B8F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A47E14-4B27-4608-9EF8-4BC0ADE30D6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400" dirty="0" smtClean="0"/>
              <a:t>Georg </a:t>
            </a:r>
            <a:r>
              <a:rPr lang="it-IT" dirty="0" err="1"/>
              <a:t>W</a:t>
            </a:r>
            <a:r>
              <a:rPr lang="it-IT" sz="4400" dirty="0" err="1" smtClean="0"/>
              <a:t>ihelm</a:t>
            </a:r>
            <a:r>
              <a:rPr lang="it-IT" sz="4400" dirty="0" smtClean="0"/>
              <a:t> </a:t>
            </a:r>
            <a:r>
              <a:rPr lang="it-IT" dirty="0"/>
              <a:t>F</a:t>
            </a:r>
            <a:r>
              <a:rPr lang="it-IT" sz="4400" dirty="0" smtClean="0"/>
              <a:t>riedrich </a:t>
            </a:r>
            <a:r>
              <a:rPr lang="it-IT" dirty="0" err="1" smtClean="0"/>
              <a:t>Hegel</a:t>
            </a:r>
            <a:endParaRPr lang="it-IT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285992"/>
            <a:ext cx="6400800" cy="71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dirty="0" smtClean="0"/>
              <a:t>Stoccarda </a:t>
            </a:r>
            <a:r>
              <a:rPr lang="it-IT" sz="2800" dirty="0" smtClean="0"/>
              <a:t>1770 – Berlino </a:t>
            </a:r>
            <a:r>
              <a:rPr lang="it-IT" sz="2800" dirty="0" smtClean="0"/>
              <a:t>1831</a:t>
            </a:r>
            <a:endParaRPr lang="en-US" sz="2800" dirty="0" smtClean="0"/>
          </a:p>
        </p:txBody>
      </p:sp>
      <p:pic>
        <p:nvPicPr>
          <p:cNvPr id="6150" name="Picture 6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285992"/>
            <a:ext cx="2645996" cy="3348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28662" y="1142984"/>
            <a:ext cx="7429552" cy="40318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1) “Intellettuale” o “astratto (</a:t>
            </a:r>
            <a:r>
              <a:rPr lang="it-IT" sz="3200" b="1" dirty="0" smtClean="0"/>
              <a:t>tesi</a:t>
            </a:r>
            <a:r>
              <a:rPr lang="it-IT" sz="3200" dirty="0" smtClean="0"/>
              <a:t>): l’intelletto, la cui opera sta nel separare, astrarre, de-finire, si limita a vedere nella realtà tante cose (tanti enti, concetti, </a:t>
            </a:r>
            <a:r>
              <a:rPr lang="it-IT" sz="3200" b="1" dirty="0" smtClean="0"/>
              <a:t>tante determinazioni</a:t>
            </a:r>
            <a:r>
              <a:rPr lang="it-IT" sz="3200" dirty="0" smtClean="0"/>
              <a:t>) </a:t>
            </a:r>
            <a:r>
              <a:rPr lang="it-IT" sz="3200" b="1" dirty="0" smtClean="0"/>
              <a:t>diverse e separate</a:t>
            </a:r>
            <a:r>
              <a:rPr lang="it-IT" sz="3200" dirty="0" smtClean="0"/>
              <a:t> le une dalle altre, e ne astrae una, ne “taglia via” una, la </a:t>
            </a:r>
            <a:r>
              <a:rPr lang="it-IT" sz="3200" i="1" dirty="0" smtClean="0"/>
              <a:t>pone</a:t>
            </a:r>
            <a:r>
              <a:rPr lang="it-IT" sz="3200" dirty="0" smtClean="0"/>
              <a:t> di fronte a sé, per analizzarla singolarmente.</a:t>
            </a:r>
            <a:endParaRPr lang="it-IT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28662" y="357166"/>
            <a:ext cx="7429552" cy="60016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2) “Dialettico” o “negativo-razionale” (</a:t>
            </a:r>
            <a:r>
              <a:rPr lang="it-IT" sz="3200" b="1" dirty="0" smtClean="0"/>
              <a:t>antitesi</a:t>
            </a:r>
            <a:r>
              <a:rPr lang="it-IT" sz="3200" dirty="0" smtClean="0"/>
              <a:t>): questo secondo momento, quello della negazione della tesi, è il </a:t>
            </a:r>
            <a:r>
              <a:rPr lang="it-IT" sz="3200" b="1" dirty="0" smtClean="0"/>
              <a:t>motore di ogni cambiamento</a:t>
            </a:r>
            <a:r>
              <a:rPr lang="it-IT" sz="3200" dirty="0" smtClean="0"/>
              <a:t>, di ogni trasformazione, e dunque del divenire stesso del reale. Qui la ragione comprende </a:t>
            </a:r>
            <a:r>
              <a:rPr lang="it-IT" sz="3200" dirty="0" smtClean="0"/>
              <a:t>come </a:t>
            </a:r>
            <a:r>
              <a:rPr lang="it-IT" sz="3200" dirty="0" smtClean="0"/>
              <a:t>ogni determinazione non possa essere presa separatamente, se si vuole comprenderla: un qualsiasi ente è definito anche da ciò che non è, e ogni cosa, quando muta, si trasforma in altro negando se stessa.</a:t>
            </a:r>
            <a:endParaRPr lang="it-IT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85786" y="1857364"/>
            <a:ext cx="7429552" cy="255454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3) “Speculativo” o “</a:t>
            </a:r>
            <a:r>
              <a:rPr lang="it-IT" sz="3200" dirty="0" err="1" smtClean="0"/>
              <a:t>positivo-razionale</a:t>
            </a:r>
            <a:r>
              <a:rPr lang="it-IT" sz="3200" dirty="0" smtClean="0"/>
              <a:t>” (</a:t>
            </a:r>
            <a:r>
              <a:rPr lang="it-IT" sz="3200" b="1" dirty="0" smtClean="0"/>
              <a:t>sintesi</a:t>
            </a:r>
            <a:r>
              <a:rPr lang="it-IT" sz="3200" dirty="0" smtClean="0"/>
              <a:t>): in quest’ultimo momento si mettono insieme la tesi, l’antitesi e la loro lotta per arrivare a una </a:t>
            </a:r>
            <a:r>
              <a:rPr lang="it-IT" sz="3200" b="1" dirty="0" smtClean="0"/>
              <a:t>nuova unità</a:t>
            </a:r>
            <a:r>
              <a:rPr lang="it-IT" sz="3200" dirty="0" smtClean="0"/>
              <a:t>, più grande di quella della tesi.</a:t>
            </a:r>
            <a:endParaRPr lang="it-IT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schema dialettica heg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499" y="1643050"/>
            <a:ext cx="8721002" cy="35719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85786" y="1357298"/>
            <a:ext cx="7286676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800" dirty="0" smtClean="0"/>
              <a:t>Il processo dialettico, che è quello che porta alla progressiva realizzazione dello Spirito, si può rappresentare con l’immagine </a:t>
            </a:r>
            <a:r>
              <a:rPr lang="it-IT" sz="2800" dirty="0" smtClean="0"/>
              <a:t>di una </a:t>
            </a:r>
            <a:r>
              <a:rPr lang="it-IT" sz="2800" b="1" dirty="0" smtClean="0"/>
              <a:t>spirale a sintesi finale chiusa</a:t>
            </a:r>
            <a:endParaRPr lang="it-IT" sz="2800" dirty="0"/>
          </a:p>
        </p:txBody>
      </p:sp>
      <p:pic>
        <p:nvPicPr>
          <p:cNvPr id="3" name="Immagine 2" descr="dialettica hegeliana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7488" y="3714752"/>
            <a:ext cx="3212798" cy="212567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85786" y="1357298"/>
            <a:ext cx="7286676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dirty="0" smtClean="0"/>
              <a:t>ESEMPI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71736" y="2357430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SEME</a:t>
            </a:r>
          </a:p>
          <a:p>
            <a:r>
              <a:rPr lang="it-IT" dirty="0" smtClean="0"/>
              <a:t>PIANTA (nega il seme, che non esiste più)</a:t>
            </a:r>
          </a:p>
          <a:p>
            <a:r>
              <a:rPr lang="it-IT" dirty="0" smtClean="0"/>
              <a:t>FRUTTO (è pianta e seme)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00034" y="3857628"/>
            <a:ext cx="7786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MELA</a:t>
            </a:r>
          </a:p>
          <a:p>
            <a:r>
              <a:rPr lang="it-IT" dirty="0" smtClean="0"/>
              <a:t>MANGIO LA MELA (la mela viene negata, distrutta)</a:t>
            </a:r>
          </a:p>
          <a:p>
            <a:r>
              <a:rPr lang="it-IT" dirty="0" smtClean="0"/>
              <a:t>SINTETIZZO I NUTRIENTI DELLA MELA (io integro la mela in me)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857488" y="5286388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UNITA’</a:t>
            </a:r>
          </a:p>
          <a:p>
            <a:r>
              <a:rPr lang="it-IT" dirty="0" smtClean="0"/>
              <a:t>MOLTEPLICITA’</a:t>
            </a:r>
          </a:p>
          <a:p>
            <a:r>
              <a:rPr lang="it-IT" dirty="0" smtClean="0"/>
              <a:t>DIVENIRE (per </a:t>
            </a:r>
            <a:r>
              <a:rPr lang="it-IT" dirty="0" err="1" smtClean="0"/>
              <a:t>Hegel</a:t>
            </a:r>
            <a:r>
              <a:rPr lang="it-IT" dirty="0" smtClean="0"/>
              <a:t>, l’unità nella molteplicità)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I momenti della realtà: </a:t>
            </a:r>
            <a:br>
              <a:rPr lang="it-IT" dirty="0" smtClean="0"/>
            </a:br>
            <a:r>
              <a:rPr lang="it-IT" dirty="0" smtClean="0"/>
              <a:t>idea, natura, spirito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857364"/>
            <a:ext cx="8229600" cy="382906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2800" dirty="0" smtClean="0"/>
          </a:p>
          <a:p>
            <a:pPr eaLnBrk="1" hangingPunct="1">
              <a:lnSpc>
                <a:spcPct val="90000"/>
              </a:lnSpc>
            </a:pPr>
            <a:r>
              <a:rPr lang="it-IT" sz="2800" dirty="0" smtClean="0"/>
              <a:t>Tesi = </a:t>
            </a:r>
            <a:r>
              <a:rPr lang="it-IT" sz="2800" dirty="0" smtClean="0">
                <a:solidFill>
                  <a:srgbClr val="C00000"/>
                </a:solidFill>
              </a:rPr>
              <a:t>Idea in </a:t>
            </a:r>
            <a:r>
              <a:rPr lang="it-IT" sz="2800" dirty="0" smtClean="0">
                <a:solidFill>
                  <a:srgbClr val="C00000"/>
                </a:solidFill>
              </a:rPr>
              <a:t>sé</a:t>
            </a:r>
            <a:r>
              <a:rPr lang="it-IT" sz="2800" dirty="0" smtClean="0"/>
              <a:t>:</a:t>
            </a:r>
            <a:r>
              <a:rPr lang="it-IT" sz="2800" dirty="0" smtClean="0"/>
              <a:t> </a:t>
            </a:r>
            <a:r>
              <a:rPr lang="it-IT" sz="2800" dirty="0" smtClean="0"/>
              <a:t>l’idea in se stessa a prescindere dalla sua realizzazione nella natura e nello spirito; è l’ossatura logico-razionale della </a:t>
            </a:r>
            <a:r>
              <a:rPr lang="it-IT" sz="2800" dirty="0" smtClean="0"/>
              <a:t>realtà </a:t>
            </a:r>
            <a:endParaRPr lang="it-IT" sz="2800" dirty="0" smtClean="0"/>
          </a:p>
          <a:p>
            <a:pPr eaLnBrk="1" hangingPunct="1">
              <a:lnSpc>
                <a:spcPct val="90000"/>
              </a:lnSpc>
            </a:pPr>
            <a:r>
              <a:rPr lang="it-IT" sz="2800" dirty="0" smtClean="0"/>
              <a:t>Antitesi = </a:t>
            </a:r>
            <a:r>
              <a:rPr lang="it-IT" sz="2800" dirty="0" smtClean="0">
                <a:solidFill>
                  <a:srgbClr val="C00000"/>
                </a:solidFill>
              </a:rPr>
              <a:t>Idea fuori di </a:t>
            </a:r>
            <a:r>
              <a:rPr lang="it-IT" sz="2800" dirty="0" smtClean="0">
                <a:solidFill>
                  <a:srgbClr val="C00000"/>
                </a:solidFill>
              </a:rPr>
              <a:t>sé</a:t>
            </a:r>
            <a:r>
              <a:rPr lang="it-IT" sz="2800" dirty="0" smtClean="0"/>
              <a:t>:</a:t>
            </a:r>
            <a:r>
              <a:rPr lang="it-IT" sz="2800" dirty="0" smtClean="0"/>
              <a:t> </a:t>
            </a:r>
            <a:r>
              <a:rPr lang="it-IT" sz="2800" dirty="0" smtClean="0"/>
              <a:t>l’ALIENAZIONE dell’idea nelle realtà spazio-temporali del mondo </a:t>
            </a:r>
            <a:r>
              <a:rPr lang="it-IT" sz="2800" dirty="0" smtClean="0"/>
              <a:t>(</a:t>
            </a:r>
            <a:r>
              <a:rPr lang="it-IT" sz="2800" dirty="0" smtClean="0">
                <a:solidFill>
                  <a:srgbClr val="C00000"/>
                </a:solidFill>
              </a:rPr>
              <a:t>Natura</a:t>
            </a:r>
            <a:r>
              <a:rPr lang="it-IT" sz="2800" dirty="0" smtClean="0"/>
              <a:t>)</a:t>
            </a:r>
            <a:endParaRPr lang="it-IT" sz="2800" dirty="0" smtClean="0"/>
          </a:p>
          <a:p>
            <a:pPr eaLnBrk="1" hangingPunct="1">
              <a:lnSpc>
                <a:spcPct val="90000"/>
              </a:lnSpc>
            </a:pPr>
            <a:r>
              <a:rPr lang="it-IT" sz="2800" dirty="0" smtClean="0"/>
              <a:t>Sintesi = </a:t>
            </a:r>
            <a:r>
              <a:rPr lang="it-IT" sz="2800" dirty="0" smtClean="0">
                <a:solidFill>
                  <a:srgbClr val="C00000"/>
                </a:solidFill>
              </a:rPr>
              <a:t>Idea che torna in </a:t>
            </a:r>
            <a:r>
              <a:rPr lang="it-IT" sz="2800" dirty="0" smtClean="0">
                <a:solidFill>
                  <a:srgbClr val="C00000"/>
                </a:solidFill>
              </a:rPr>
              <a:t>sé</a:t>
            </a:r>
            <a:r>
              <a:rPr lang="it-IT" sz="2800" dirty="0" smtClean="0"/>
              <a:t>:</a:t>
            </a:r>
            <a:r>
              <a:rPr lang="it-IT" sz="2800" dirty="0" smtClean="0"/>
              <a:t> l’Idea </a:t>
            </a:r>
            <a:r>
              <a:rPr lang="it-IT" sz="2800" dirty="0" smtClean="0"/>
              <a:t>che dopo essersi fatta natura acquista coscienza di sé nell’uomo.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Opere principali</a:t>
            </a:r>
            <a:endParaRPr lang="it-IT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Fenomenologia dello </a:t>
            </a:r>
            <a:r>
              <a:rPr lang="it-IT" dirty="0" smtClean="0"/>
              <a:t>spirito </a:t>
            </a:r>
          </a:p>
          <a:p>
            <a:r>
              <a:rPr lang="it-IT" dirty="0" smtClean="0"/>
              <a:t>Enciclopedia </a:t>
            </a:r>
            <a:r>
              <a:rPr lang="it-IT" dirty="0" smtClean="0"/>
              <a:t>delle scienze </a:t>
            </a:r>
            <a:r>
              <a:rPr lang="it-IT" dirty="0" smtClean="0"/>
              <a:t>filosofiche</a:t>
            </a:r>
          </a:p>
          <a:p>
            <a:r>
              <a:rPr lang="it-IT" dirty="0" smtClean="0"/>
              <a:t>Scienza </a:t>
            </a:r>
            <a:r>
              <a:rPr lang="it-IT" dirty="0" smtClean="0"/>
              <a:t>della </a:t>
            </a:r>
            <a:r>
              <a:rPr lang="it-IT" dirty="0" smtClean="0"/>
              <a:t>logica</a:t>
            </a:r>
          </a:p>
          <a:p>
            <a:r>
              <a:rPr lang="it-IT" dirty="0" smtClean="0"/>
              <a:t>Lineamenti </a:t>
            </a:r>
            <a:r>
              <a:rPr lang="it-IT" dirty="0" smtClean="0"/>
              <a:t>di filosofia del diritto</a:t>
            </a:r>
            <a:endParaRPr lang="it-IT" dirty="0" smtClean="0"/>
          </a:p>
        </p:txBody>
      </p:sp>
      <p:pic>
        <p:nvPicPr>
          <p:cNvPr id="48130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3714752"/>
            <a:ext cx="1362075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57166"/>
            <a:ext cx="8229600" cy="6357982"/>
          </a:xfrm>
        </p:spPr>
        <p:txBody>
          <a:bodyPr>
            <a:normAutofit lnSpcReduction="10000"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it-IT" dirty="0" smtClean="0"/>
              <a:t>E’ il più importante filosofo dell’</a:t>
            </a:r>
            <a:r>
              <a:rPr lang="it-IT" b="1" dirty="0" smtClean="0"/>
              <a:t>IDEALISMO</a:t>
            </a:r>
            <a:r>
              <a:rPr lang="it-IT" dirty="0" smtClean="0"/>
              <a:t> tedesco</a:t>
            </a:r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>
              <a:spcBef>
                <a:spcPts val="0"/>
              </a:spcBef>
              <a:buNone/>
            </a:pPr>
            <a:endParaRPr lang="it-IT" dirty="0" smtClean="0"/>
          </a:p>
          <a:p>
            <a:pPr marL="0" algn="ctr">
              <a:spcBef>
                <a:spcPts val="0"/>
              </a:spcBef>
              <a:buNone/>
            </a:pPr>
            <a:r>
              <a:rPr lang="it-IT" dirty="0" smtClean="0"/>
              <a:t>Vuole creare un </a:t>
            </a:r>
            <a:r>
              <a:rPr lang="it-IT" b="1" dirty="0" smtClean="0"/>
              <a:t>SISTEMA</a:t>
            </a:r>
            <a:r>
              <a:rPr lang="it-IT" dirty="0" smtClean="0"/>
              <a:t> filosofico </a:t>
            </a:r>
            <a:r>
              <a:rPr lang="it-IT" b="1" dirty="0" smtClean="0"/>
              <a:t>ONNICOMPRENSIVO</a:t>
            </a:r>
            <a:endParaRPr lang="it-IT" b="1" dirty="0" smtClean="0"/>
          </a:p>
        </p:txBody>
      </p:sp>
      <p:pic>
        <p:nvPicPr>
          <p:cNvPr id="65538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571612"/>
            <a:ext cx="6667500" cy="3609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I TEMI ESSENZIALI</a:t>
            </a:r>
            <a:endParaRPr lang="it-IT" dirty="0" smtClean="0"/>
          </a:p>
        </p:txBody>
      </p:sp>
      <p:pic>
        <p:nvPicPr>
          <p:cNvPr id="2050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142984"/>
            <a:ext cx="6286512" cy="2959900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3857628"/>
            <a:ext cx="8229600" cy="2543180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Razionalità del reale</a:t>
            </a:r>
          </a:p>
          <a:p>
            <a:pPr algn="ctr"/>
            <a:r>
              <a:rPr lang="it-IT" dirty="0" smtClean="0"/>
              <a:t>Il vero è l’intero</a:t>
            </a:r>
          </a:p>
          <a:p>
            <a:pPr algn="ctr"/>
            <a:r>
              <a:rPr lang="it-IT" dirty="0" smtClean="0"/>
              <a:t>La dialettica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Razionalità del reale</a:t>
            </a:r>
            <a:endParaRPr lang="it-IT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00034" y="1428736"/>
            <a:ext cx="8286808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La </a:t>
            </a:r>
            <a:r>
              <a:rPr lang="it-IT" sz="3200" b="1" dirty="0" smtClean="0"/>
              <a:t>realtà</a:t>
            </a:r>
            <a:r>
              <a:rPr lang="it-IT" sz="3200" dirty="0" smtClean="0"/>
              <a:t> è la realizzazione e </a:t>
            </a:r>
            <a:r>
              <a:rPr lang="it-IT" sz="3200" b="1" dirty="0" smtClean="0"/>
              <a:t>lo svilupparsi progressivo di un principio razionale</a:t>
            </a:r>
            <a:r>
              <a:rPr lang="it-IT" sz="3200" dirty="0" smtClean="0"/>
              <a:t>: lo </a:t>
            </a:r>
            <a:r>
              <a:rPr lang="it-IT" sz="3200" b="1" dirty="0" smtClean="0"/>
              <a:t>Spirito</a:t>
            </a:r>
            <a:r>
              <a:rPr lang="it-IT" sz="3200" dirty="0" smtClean="0"/>
              <a:t> (Assoluto, Infinito, Dio)</a:t>
            </a:r>
            <a:endParaRPr lang="it-IT" sz="3200" dirty="0"/>
          </a:p>
        </p:txBody>
      </p:sp>
      <p:pic>
        <p:nvPicPr>
          <p:cNvPr id="69634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3205169" y="2224063"/>
            <a:ext cx="3090851" cy="5357850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571472" y="4714884"/>
            <a:ext cx="228601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RAZIONALITA’ (IDEA)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714612" y="3286124"/>
            <a:ext cx="235745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REALTA’ (ente, evento)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357818" y="3286124"/>
            <a:ext cx="235745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REALTA’ (ente, evento)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643174" y="6215082"/>
            <a:ext cx="235745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REALTA’ (ente, evento)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643570" y="6143644"/>
            <a:ext cx="235745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REALTA’ (ente, evento)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928662" y="500042"/>
            <a:ext cx="714380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3600" dirty="0" smtClean="0"/>
              <a:t>“</a:t>
            </a:r>
            <a:r>
              <a:rPr lang="it-IT" sz="3600" i="1" dirty="0" smtClean="0"/>
              <a:t>Tutto ciò che è razionale è reale; tutto ciò che è reale è razionale</a:t>
            </a:r>
            <a:r>
              <a:rPr lang="it-IT" sz="3600" dirty="0" smtClean="0"/>
              <a:t>”</a:t>
            </a:r>
            <a:endParaRPr lang="it-IT" sz="3600" dirty="0"/>
          </a:p>
        </p:txBody>
      </p:sp>
      <p:sp>
        <p:nvSpPr>
          <p:cNvPr id="8" name="Rettangolo 7"/>
          <p:cNvSpPr/>
          <p:nvPr/>
        </p:nvSpPr>
        <p:spPr>
          <a:xfrm>
            <a:off x="1714480" y="2071678"/>
            <a:ext cx="5643586" cy="4401205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800" dirty="0" smtClean="0"/>
              <a:t>La </a:t>
            </a:r>
            <a:r>
              <a:rPr lang="it-IT" sz="2800" dirty="0" smtClean="0"/>
              <a:t>razionalità non è un’astrazione, il contenuto logico del nostro pensiero, ma è ciò che definisce la stessa </a:t>
            </a:r>
            <a:r>
              <a:rPr lang="it-IT" sz="2800" b="1" dirty="0" smtClean="0"/>
              <a:t>struttura della realtà</a:t>
            </a:r>
            <a:r>
              <a:rPr lang="it-IT" sz="2800" dirty="0" smtClean="0"/>
              <a:t>, che dunque è </a:t>
            </a:r>
            <a:r>
              <a:rPr lang="it-IT" sz="2800" b="1" dirty="0" smtClean="0"/>
              <a:t>necessariamente così com’è</a:t>
            </a:r>
            <a:r>
              <a:rPr lang="it-IT" sz="2800" dirty="0" smtClean="0"/>
              <a:t>. </a:t>
            </a:r>
            <a:endParaRPr lang="it-IT" sz="2800" dirty="0" smtClean="0"/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Ogni </a:t>
            </a:r>
            <a:r>
              <a:rPr lang="it-IT" sz="2800" dirty="0" smtClean="0"/>
              <a:t>ente, ogni evento, ogni </a:t>
            </a:r>
            <a:r>
              <a:rPr lang="it-IT" sz="2800" dirty="0" err="1" smtClean="0"/>
              <a:t>individuo…</a:t>
            </a:r>
            <a:r>
              <a:rPr lang="it-IT" sz="2800" dirty="0" smtClean="0"/>
              <a:t> </a:t>
            </a:r>
            <a:r>
              <a:rPr lang="it-IT" sz="2800" b="1" dirty="0" smtClean="0"/>
              <a:t>TUTTO</a:t>
            </a:r>
            <a:r>
              <a:rPr lang="it-IT" sz="2800" dirty="0" smtClean="0"/>
              <a:t> </a:t>
            </a:r>
            <a:r>
              <a:rPr lang="it-IT" sz="2800" dirty="0" smtClean="0"/>
              <a:t>non è altro che la manifestazione particolare di questo </a:t>
            </a:r>
            <a:r>
              <a:rPr lang="it-IT" sz="2800" dirty="0" smtClean="0"/>
              <a:t>Spirito.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42852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Il vero è l’intero</a:t>
            </a:r>
            <a:endParaRPr lang="it-IT" dirty="0" smtClean="0"/>
          </a:p>
        </p:txBody>
      </p:sp>
      <p:sp>
        <p:nvSpPr>
          <p:cNvPr id="5" name="Rettangolo 4"/>
          <p:cNvSpPr/>
          <p:nvPr/>
        </p:nvSpPr>
        <p:spPr>
          <a:xfrm>
            <a:off x="500034" y="1285860"/>
            <a:ext cx="828680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La </a:t>
            </a:r>
            <a:r>
              <a:rPr lang="it-IT" sz="3200" b="1" dirty="0" smtClean="0"/>
              <a:t>realtà</a:t>
            </a:r>
            <a:r>
              <a:rPr lang="it-IT" sz="3200" dirty="0" smtClean="0"/>
              <a:t> è un </a:t>
            </a:r>
            <a:r>
              <a:rPr lang="it-IT" sz="3200" b="1" dirty="0" smtClean="0">
                <a:solidFill>
                  <a:srgbClr val="FF0000"/>
                </a:solidFill>
              </a:rPr>
              <a:t>ORGANISMO</a:t>
            </a:r>
            <a:r>
              <a:rPr lang="it-IT" sz="3200" dirty="0" smtClean="0"/>
              <a:t> IN </a:t>
            </a:r>
            <a:r>
              <a:rPr lang="it-IT" sz="3200" b="1" dirty="0" smtClean="0">
                <a:solidFill>
                  <a:srgbClr val="FF0000"/>
                </a:solidFill>
              </a:rPr>
              <a:t>DIVENIRE</a:t>
            </a:r>
          </a:p>
          <a:p>
            <a:pPr algn="just"/>
            <a:r>
              <a:rPr lang="it-IT" sz="3200" dirty="0" smtClean="0"/>
              <a:t>- Non è “sostanza”, ma “processo”</a:t>
            </a:r>
            <a:endParaRPr lang="it-IT" sz="3200" dirty="0"/>
          </a:p>
        </p:txBody>
      </p:sp>
      <p:sp>
        <p:nvSpPr>
          <p:cNvPr id="13" name="Rettangolo 12"/>
          <p:cNvSpPr/>
          <p:nvPr/>
        </p:nvSpPr>
        <p:spPr>
          <a:xfrm>
            <a:off x="500034" y="2500306"/>
            <a:ext cx="828680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La </a:t>
            </a:r>
            <a:r>
              <a:rPr lang="it-IT" sz="3200" b="1" dirty="0" smtClean="0"/>
              <a:t>verità </a:t>
            </a:r>
            <a:r>
              <a:rPr lang="it-IT" sz="3200" dirty="0" smtClean="0"/>
              <a:t>dunque</a:t>
            </a:r>
            <a:r>
              <a:rPr lang="it-IT" sz="3200" b="1" dirty="0" smtClean="0"/>
              <a:t> si manifesta alla fine </a:t>
            </a:r>
            <a:r>
              <a:rPr lang="it-IT" sz="3200" dirty="0" smtClean="0"/>
              <a:t>di tutto il processo (la verità è “risultato”)</a:t>
            </a:r>
            <a:endParaRPr lang="it-IT" sz="3200" dirty="0"/>
          </a:p>
        </p:txBody>
      </p:sp>
      <p:sp>
        <p:nvSpPr>
          <p:cNvPr id="14" name="Rettangolo 13"/>
          <p:cNvSpPr/>
          <p:nvPr/>
        </p:nvSpPr>
        <p:spPr>
          <a:xfrm>
            <a:off x="500034" y="3714752"/>
            <a:ext cx="828680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Ogni </a:t>
            </a:r>
            <a:r>
              <a:rPr lang="it-IT" sz="3200" b="1" dirty="0" smtClean="0"/>
              <a:t>singola parte non ha senso </a:t>
            </a:r>
            <a:r>
              <a:rPr lang="it-IT" sz="3200" dirty="0" smtClean="0"/>
              <a:t>in se stessa, ma assume senso solo in relazione al </a:t>
            </a:r>
            <a:r>
              <a:rPr lang="it-IT" sz="3200" b="1" dirty="0" smtClean="0"/>
              <a:t>Tutto</a:t>
            </a:r>
            <a:endParaRPr lang="it-IT" sz="3200" b="1" dirty="0"/>
          </a:p>
        </p:txBody>
      </p:sp>
      <p:sp>
        <p:nvSpPr>
          <p:cNvPr id="15" name="Rettangolo 14"/>
          <p:cNvSpPr/>
          <p:nvPr/>
        </p:nvSpPr>
        <p:spPr>
          <a:xfrm>
            <a:off x="500034" y="4929198"/>
            <a:ext cx="8286808" cy="1384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800" b="1" dirty="0" smtClean="0"/>
              <a:t>Comprendere</a:t>
            </a:r>
            <a:r>
              <a:rPr lang="it-IT" sz="2800" dirty="0" smtClean="0"/>
              <a:t> – che è il compito della </a:t>
            </a:r>
            <a:r>
              <a:rPr lang="it-IT" sz="2800" b="1" dirty="0" smtClean="0"/>
              <a:t>filosofia</a:t>
            </a:r>
            <a:r>
              <a:rPr lang="it-IT" sz="2800" dirty="0" smtClean="0"/>
              <a:t> – significa </a:t>
            </a:r>
            <a:r>
              <a:rPr lang="it-IT" sz="2800" dirty="0" smtClean="0"/>
              <a:t>riuscire a collocare ogni </a:t>
            </a:r>
            <a:r>
              <a:rPr lang="it-IT" sz="2800" dirty="0" smtClean="0"/>
              <a:t>cosa </a:t>
            </a:r>
            <a:r>
              <a:rPr lang="it-IT" sz="2800" dirty="0" smtClean="0"/>
              <a:t>nel contesto cui appartiene come parte </a:t>
            </a:r>
            <a:r>
              <a:rPr lang="it-IT" sz="2800" b="1" u="sng" dirty="0" smtClean="0"/>
              <a:t>necessaria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71604" y="1071546"/>
            <a:ext cx="59293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smtClean="0"/>
              <a:t>“Il </a:t>
            </a:r>
            <a:r>
              <a:rPr lang="it-IT" sz="2800" dirty="0" smtClean="0"/>
              <a:t>vero è </a:t>
            </a:r>
            <a:r>
              <a:rPr lang="it-IT" sz="2800" dirty="0" smtClean="0"/>
              <a:t>l’intero</a:t>
            </a:r>
            <a:r>
              <a:rPr lang="it-IT" sz="2800" dirty="0" smtClean="0"/>
              <a:t>. Ma </a:t>
            </a:r>
            <a:r>
              <a:rPr lang="it-IT" sz="2800" dirty="0" smtClean="0"/>
              <a:t>l'intero </a:t>
            </a:r>
            <a:r>
              <a:rPr lang="it-IT" sz="2800" dirty="0" smtClean="0"/>
              <a:t>è soltanto l’essenza che si completa mediante il suo sviluppo. Dell’Assoluto </a:t>
            </a:r>
            <a:r>
              <a:rPr lang="it-IT" sz="2800" dirty="0" smtClean="0"/>
              <a:t>si deve </a:t>
            </a:r>
            <a:r>
              <a:rPr lang="it-IT" sz="2800" dirty="0" smtClean="0"/>
              <a:t>dire che esso è essenzialmente </a:t>
            </a:r>
            <a:r>
              <a:rPr lang="it-IT" sz="2800" dirty="0" smtClean="0"/>
              <a:t>Risultato</a:t>
            </a:r>
            <a:r>
              <a:rPr lang="it-IT" sz="2800" dirty="0" smtClean="0"/>
              <a:t>, che solo alla fine è ciò che è in verità; e proprio in ciò consiste la sua natura, nell’essere </a:t>
            </a:r>
            <a:r>
              <a:rPr lang="it-IT" sz="2800" dirty="0" err="1" smtClean="0"/>
              <a:t>effettualità</a:t>
            </a:r>
            <a:r>
              <a:rPr lang="it-IT" sz="2800" dirty="0" smtClean="0"/>
              <a:t>, soggetto o </a:t>
            </a:r>
            <a:r>
              <a:rPr lang="it-IT" sz="2800" dirty="0" err="1" smtClean="0"/>
              <a:t>divenir-se-stesso</a:t>
            </a:r>
            <a:r>
              <a:rPr lang="it-IT" sz="2800" dirty="0" smtClean="0"/>
              <a:t>” </a:t>
            </a:r>
          </a:p>
          <a:p>
            <a:pPr algn="just"/>
            <a:r>
              <a:rPr lang="it-IT" sz="2800" dirty="0" smtClean="0"/>
              <a:t>(</a:t>
            </a:r>
            <a:r>
              <a:rPr lang="it-IT" sz="2800" dirty="0" smtClean="0"/>
              <a:t>Prefazione alla </a:t>
            </a:r>
            <a:r>
              <a:rPr lang="it-IT" sz="2800" i="1" dirty="0" smtClean="0"/>
              <a:t>Fenomenologia dello Spirito</a:t>
            </a:r>
            <a:r>
              <a:rPr lang="it-IT" sz="2800" dirty="0" smtClean="0"/>
              <a:t>)</a:t>
            </a:r>
            <a:endParaRPr lang="it-IT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dirty="0" smtClean="0"/>
              <a:t>DIALETTICA</a:t>
            </a:r>
            <a:endParaRPr lang="it-IT" dirty="0" smtClean="0"/>
          </a:p>
        </p:txBody>
      </p:sp>
      <p:sp>
        <p:nvSpPr>
          <p:cNvPr id="5" name="Rettangolo 4"/>
          <p:cNvSpPr/>
          <p:nvPr/>
        </p:nvSpPr>
        <p:spPr>
          <a:xfrm>
            <a:off x="714348" y="1785926"/>
            <a:ext cx="292895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dirty="0" smtClean="0"/>
              <a:t>LEGGE </a:t>
            </a:r>
            <a:r>
              <a:rPr lang="it-IT" sz="3200" b="1" dirty="0" smtClean="0"/>
              <a:t>LOGICA</a:t>
            </a:r>
          </a:p>
          <a:p>
            <a:pPr algn="ctr"/>
            <a:r>
              <a:rPr lang="it-IT" sz="3200" dirty="0" smtClean="0"/>
              <a:t>(razionalità)</a:t>
            </a:r>
            <a:endParaRPr lang="it-IT" sz="3200" dirty="0"/>
          </a:p>
        </p:txBody>
      </p:sp>
      <p:sp>
        <p:nvSpPr>
          <p:cNvPr id="13" name="Rettangolo 12"/>
          <p:cNvSpPr/>
          <p:nvPr/>
        </p:nvSpPr>
        <p:spPr>
          <a:xfrm>
            <a:off x="4786314" y="1714488"/>
            <a:ext cx="3714776" cy="15696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dirty="0" smtClean="0"/>
              <a:t>LEGGE </a:t>
            </a:r>
            <a:r>
              <a:rPr lang="it-IT" sz="3200" b="1" dirty="0" smtClean="0"/>
              <a:t>ONTOLOGICA</a:t>
            </a:r>
          </a:p>
          <a:p>
            <a:pPr algn="ctr"/>
            <a:r>
              <a:rPr lang="it-IT" sz="3200" dirty="0" smtClean="0"/>
              <a:t>(struttura dell’essere, della realtà)</a:t>
            </a:r>
            <a:endParaRPr lang="it-IT" sz="3200" dirty="0"/>
          </a:p>
        </p:txBody>
      </p:sp>
      <p:sp>
        <p:nvSpPr>
          <p:cNvPr id="14" name="Freccia a destra 13"/>
          <p:cNvSpPr/>
          <p:nvPr/>
        </p:nvSpPr>
        <p:spPr>
          <a:xfrm rot="1913625">
            <a:off x="4724315" y="1080984"/>
            <a:ext cx="4286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 rot="8018367">
            <a:off x="3374803" y="1088796"/>
            <a:ext cx="4286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000100" y="3786190"/>
            <a:ext cx="7429552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3200" dirty="0" smtClean="0"/>
              <a:t>E’ composta da </a:t>
            </a:r>
            <a:r>
              <a:rPr lang="it-IT" sz="3200" b="1" dirty="0" smtClean="0">
                <a:solidFill>
                  <a:srgbClr val="FF0000"/>
                </a:solidFill>
              </a:rPr>
              <a:t>TRE</a:t>
            </a:r>
            <a:r>
              <a:rPr lang="it-IT" sz="3200" dirty="0" smtClean="0"/>
              <a:t> momenti:</a:t>
            </a:r>
          </a:p>
          <a:p>
            <a:pPr algn="ctr">
              <a:buFontTx/>
              <a:buChar char="-"/>
            </a:pPr>
            <a:r>
              <a:rPr lang="it-IT" sz="3200" dirty="0" smtClean="0"/>
              <a:t>TESI</a:t>
            </a:r>
          </a:p>
          <a:p>
            <a:pPr algn="ctr">
              <a:buFontTx/>
              <a:buChar char="-"/>
            </a:pPr>
            <a:r>
              <a:rPr lang="it-IT" sz="3200" dirty="0" smtClean="0"/>
              <a:t> ANTITESI</a:t>
            </a:r>
          </a:p>
          <a:p>
            <a:pPr algn="ctr">
              <a:buFontTx/>
              <a:buChar char="-"/>
            </a:pPr>
            <a:r>
              <a:rPr lang="it-IT" sz="3200" dirty="0" smtClean="0"/>
              <a:t> SINTESI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709</Words>
  <Application>Microsoft Office PowerPoint</Application>
  <PresentationFormat>Presentazione su schermo (4:3)</PresentationFormat>
  <Paragraphs>79</Paragraphs>
  <Slides>16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Georg Wihelm Friedrich Hegel</vt:lpstr>
      <vt:lpstr>Opere principali</vt:lpstr>
      <vt:lpstr>Diapositiva 3</vt:lpstr>
      <vt:lpstr>I TEMI ESSENZIALI</vt:lpstr>
      <vt:lpstr>Razionalità del reale</vt:lpstr>
      <vt:lpstr>Diapositiva 6</vt:lpstr>
      <vt:lpstr>Il vero è l’intero</vt:lpstr>
      <vt:lpstr>Diapositiva 8</vt:lpstr>
      <vt:lpstr>DIALETTICA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I momenti della realtà:  idea, natura, spirito</vt:lpstr>
    </vt:vector>
  </TitlesOfParts>
  <Company>scuola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Hegel</dc:title>
  <dc:creator>internet05</dc:creator>
  <cp:lastModifiedBy>simone.dell@libero.it</cp:lastModifiedBy>
  <cp:revision>58</cp:revision>
  <dcterms:created xsi:type="dcterms:W3CDTF">2007-11-12T08:10:57Z</dcterms:created>
  <dcterms:modified xsi:type="dcterms:W3CDTF">2021-09-13T12:21:13Z</dcterms:modified>
</cp:coreProperties>
</file>